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56" r:id="rId5"/>
    <p:sldId id="258" r:id="rId6"/>
    <p:sldId id="273" r:id="rId7"/>
    <p:sldId id="285" r:id="rId8"/>
    <p:sldId id="279" r:id="rId9"/>
    <p:sldId id="280" r:id="rId10"/>
    <p:sldId id="282" r:id="rId11"/>
    <p:sldId id="283" r:id="rId12"/>
    <p:sldId id="284" r:id="rId13"/>
    <p:sldId id="286" r:id="rId14"/>
    <p:sldId id="287" r:id="rId15"/>
    <p:sldId id="304" r:id="rId16"/>
    <p:sldId id="288" r:id="rId17"/>
    <p:sldId id="293" r:id="rId18"/>
    <p:sldId id="295" r:id="rId19"/>
    <p:sldId id="296" r:id="rId20"/>
    <p:sldId id="289" r:id="rId21"/>
    <p:sldId id="290" r:id="rId22"/>
    <p:sldId id="294" r:id="rId23"/>
    <p:sldId id="298" r:id="rId24"/>
    <p:sldId id="297" r:id="rId25"/>
    <p:sldId id="303" r:id="rId26"/>
    <p:sldId id="299" r:id="rId27"/>
    <p:sldId id="300" r:id="rId28"/>
    <p:sldId id="301" r:id="rId29"/>
    <p:sldId id="302" r:id="rId30"/>
    <p:sldId id="305" r:id="rId31"/>
    <p:sldId id="29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F96"/>
    <a:srgbClr val="F7F7F7"/>
    <a:srgbClr val="B97A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7EBB10-4183-47A2-BC8E-E1D8909E10DB}" v="80" dt="2024-08-29T14:45:12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68" d="100"/>
          <a:sy n="68" d="100"/>
        </p:scale>
        <p:origin x="4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D46DE7-C618-474E-8DA3-7D516BB8049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61ACB6E-FA66-44F9-80CD-463D33766480}">
      <dgm:prSet/>
      <dgm:spPr/>
      <dgm:t>
        <a:bodyPr/>
        <a:lstStyle/>
        <a:p>
          <a:r>
            <a:rPr lang="en-US" dirty="0"/>
            <a:t>Drop Columns with Significant Null Values </a:t>
          </a:r>
        </a:p>
      </dgm:t>
    </dgm:pt>
    <dgm:pt modelId="{9FCC68AB-415D-488C-916F-28F1CA58FD01}" type="parTrans" cxnId="{9F05B355-F58F-46E5-B0C3-A3DD6292F897}">
      <dgm:prSet/>
      <dgm:spPr/>
      <dgm:t>
        <a:bodyPr/>
        <a:lstStyle/>
        <a:p>
          <a:endParaRPr lang="en-US"/>
        </a:p>
      </dgm:t>
    </dgm:pt>
    <dgm:pt modelId="{A38D2B01-6EED-4EA7-94B1-C20E46D1212D}" type="sibTrans" cxnId="{9F05B355-F58F-46E5-B0C3-A3DD6292F897}">
      <dgm:prSet/>
      <dgm:spPr/>
      <dgm:t>
        <a:bodyPr/>
        <a:lstStyle/>
        <a:p>
          <a:endParaRPr lang="en-US"/>
        </a:p>
      </dgm:t>
    </dgm:pt>
    <dgm:pt modelId="{AD29E7A5-EAA0-465A-8F44-237D27D78AFE}">
      <dgm:prSet/>
      <dgm:spPr/>
      <dgm:t>
        <a:bodyPr/>
        <a:lstStyle/>
        <a:p>
          <a:r>
            <a:rPr lang="en-US"/>
            <a:t>Filling Missing Data with KNN</a:t>
          </a:r>
        </a:p>
      </dgm:t>
    </dgm:pt>
    <dgm:pt modelId="{B0FB091D-A5B4-4F72-BDFC-52FC3B6A3EB4}" type="parTrans" cxnId="{D82ED22F-CFEC-4513-804A-7B2C77A93EE4}">
      <dgm:prSet/>
      <dgm:spPr/>
      <dgm:t>
        <a:bodyPr/>
        <a:lstStyle/>
        <a:p>
          <a:endParaRPr lang="en-US"/>
        </a:p>
      </dgm:t>
    </dgm:pt>
    <dgm:pt modelId="{5B3A6D6A-AB07-4144-AE5F-642C23987874}" type="sibTrans" cxnId="{D82ED22F-CFEC-4513-804A-7B2C77A93EE4}">
      <dgm:prSet/>
      <dgm:spPr/>
      <dgm:t>
        <a:bodyPr/>
        <a:lstStyle/>
        <a:p>
          <a:endParaRPr lang="en-US"/>
        </a:p>
      </dgm:t>
    </dgm:pt>
    <dgm:pt modelId="{E17C4297-FA21-4DDC-8BA2-B33451E55933}">
      <dgm:prSet/>
      <dgm:spPr/>
      <dgm:t>
        <a:bodyPr/>
        <a:lstStyle/>
        <a:p>
          <a:r>
            <a:rPr lang="en-US"/>
            <a:t>Remove Rows with More Than 5 Empty columns</a:t>
          </a:r>
        </a:p>
      </dgm:t>
    </dgm:pt>
    <dgm:pt modelId="{86A8E055-9B9D-41E3-B6C4-ACDEDE17C0CD}" type="parTrans" cxnId="{A8A73A3E-BF24-4CD6-AF00-C6CC0ADB9523}">
      <dgm:prSet/>
      <dgm:spPr/>
      <dgm:t>
        <a:bodyPr/>
        <a:lstStyle/>
        <a:p>
          <a:endParaRPr lang="en-US"/>
        </a:p>
      </dgm:t>
    </dgm:pt>
    <dgm:pt modelId="{95348EFF-6A23-4811-96FE-F5A6C94B722F}" type="sibTrans" cxnId="{A8A73A3E-BF24-4CD6-AF00-C6CC0ADB9523}">
      <dgm:prSet/>
      <dgm:spPr/>
      <dgm:t>
        <a:bodyPr/>
        <a:lstStyle/>
        <a:p>
          <a:endParaRPr lang="en-US"/>
        </a:p>
      </dgm:t>
    </dgm:pt>
    <dgm:pt modelId="{F8531485-572E-4596-A7A0-DBEFEA5A9EC2}">
      <dgm:prSet/>
      <dgm:spPr/>
      <dgm:t>
        <a:bodyPr/>
        <a:lstStyle/>
        <a:p>
          <a:r>
            <a:rPr lang="en-US"/>
            <a:t>Impute Missing Values with Mean (numeric columns)</a:t>
          </a:r>
        </a:p>
      </dgm:t>
    </dgm:pt>
    <dgm:pt modelId="{0ADB22B8-CDB0-440C-94E6-5F0723620D83}" type="parTrans" cxnId="{FAA2E3B1-C2DB-4805-80D0-B319964F1378}">
      <dgm:prSet/>
      <dgm:spPr/>
      <dgm:t>
        <a:bodyPr/>
        <a:lstStyle/>
        <a:p>
          <a:endParaRPr lang="en-US"/>
        </a:p>
      </dgm:t>
    </dgm:pt>
    <dgm:pt modelId="{56F0C7EF-128A-4C4F-8A4C-9697654BC4B2}" type="sibTrans" cxnId="{FAA2E3B1-C2DB-4805-80D0-B319964F1378}">
      <dgm:prSet/>
      <dgm:spPr/>
      <dgm:t>
        <a:bodyPr/>
        <a:lstStyle/>
        <a:p>
          <a:endParaRPr lang="en-US"/>
        </a:p>
      </dgm:t>
    </dgm:pt>
    <dgm:pt modelId="{BFDAB441-91DB-4B86-BA31-81DC7F3533AA}">
      <dgm:prSet/>
      <dgm:spPr/>
      <dgm:t>
        <a:bodyPr/>
        <a:lstStyle/>
        <a:p>
          <a:r>
            <a:rPr lang="en-US"/>
            <a:t>Impute Missing Values with label encoded (category columns)</a:t>
          </a:r>
        </a:p>
      </dgm:t>
    </dgm:pt>
    <dgm:pt modelId="{032A5954-C2E3-4920-A4BC-7D76FB9F4F5D}" type="parTrans" cxnId="{67138AFD-8629-410E-83E9-0C964B754AB5}">
      <dgm:prSet/>
      <dgm:spPr/>
      <dgm:t>
        <a:bodyPr/>
        <a:lstStyle/>
        <a:p>
          <a:endParaRPr lang="en-US"/>
        </a:p>
      </dgm:t>
    </dgm:pt>
    <dgm:pt modelId="{2FD41C0C-E0A4-49CD-8211-8359CFB46084}" type="sibTrans" cxnId="{67138AFD-8629-410E-83E9-0C964B754AB5}">
      <dgm:prSet/>
      <dgm:spPr/>
      <dgm:t>
        <a:bodyPr/>
        <a:lstStyle/>
        <a:p>
          <a:endParaRPr lang="en-US"/>
        </a:p>
      </dgm:t>
    </dgm:pt>
    <dgm:pt modelId="{6BC178A6-6D5E-44C0-A64C-34890772C2BB}" type="pres">
      <dgm:prSet presAssocID="{18D46DE7-C618-474E-8DA3-7D516BB8049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422B96-8E85-4A58-9627-0068B57D8978}" type="pres">
      <dgm:prSet presAssocID="{18D46DE7-C618-474E-8DA3-7D516BB8049B}" presName="dummyMaxCanvas" presStyleCnt="0">
        <dgm:presLayoutVars/>
      </dgm:prSet>
      <dgm:spPr/>
    </dgm:pt>
    <dgm:pt modelId="{841D0479-DDAB-4392-9A4B-AC3675BC621B}" type="pres">
      <dgm:prSet presAssocID="{18D46DE7-C618-474E-8DA3-7D516BB8049B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D3B029-8B2D-49D6-9499-B3DE330D9BBC}" type="pres">
      <dgm:prSet presAssocID="{18D46DE7-C618-474E-8DA3-7D516BB8049B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5C1A55-3D63-46A7-A81B-FC033CFE4C63}" type="pres">
      <dgm:prSet presAssocID="{18D46DE7-C618-474E-8DA3-7D516BB8049B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1EBC90-2D1F-4946-A9F3-C4BABCE09504}" type="pres">
      <dgm:prSet presAssocID="{18D46DE7-C618-474E-8DA3-7D516BB8049B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20C4C3-17F5-43C9-BB37-B30430E2B711}" type="pres">
      <dgm:prSet presAssocID="{18D46DE7-C618-474E-8DA3-7D516BB8049B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5B7527-BC80-4074-AA10-66B8536FF1D4}" type="pres">
      <dgm:prSet presAssocID="{18D46DE7-C618-474E-8DA3-7D516BB8049B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1F846E-C2A3-49E5-9AAC-EB41B7D6F565}" type="pres">
      <dgm:prSet presAssocID="{18D46DE7-C618-474E-8DA3-7D516BB8049B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257ECD-CCFC-4BDD-BAF4-4F890FA861E1}" type="pres">
      <dgm:prSet presAssocID="{18D46DE7-C618-474E-8DA3-7D516BB8049B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5D45B7-EFCE-4D18-88FE-4435DCA9B8C9}" type="pres">
      <dgm:prSet presAssocID="{18D46DE7-C618-474E-8DA3-7D516BB8049B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725382-1ED8-4350-9937-1701B6537C63}" type="pres">
      <dgm:prSet presAssocID="{18D46DE7-C618-474E-8DA3-7D516BB8049B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EFE987-8B30-4832-86AE-C462CC9C3749}" type="pres">
      <dgm:prSet presAssocID="{18D46DE7-C618-474E-8DA3-7D516BB8049B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E815AA-D54A-4F59-B384-D793138644C7}" type="pres">
      <dgm:prSet presAssocID="{18D46DE7-C618-474E-8DA3-7D516BB8049B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439F82-D45D-4AE4-89F1-B943B61023CB}" type="pres">
      <dgm:prSet presAssocID="{18D46DE7-C618-474E-8DA3-7D516BB8049B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B47573-BBCD-4F92-89BC-F3910E89F536}" type="pres">
      <dgm:prSet presAssocID="{18D46DE7-C618-474E-8DA3-7D516BB8049B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A73A3E-BF24-4CD6-AF00-C6CC0ADB9523}" srcId="{18D46DE7-C618-474E-8DA3-7D516BB8049B}" destId="{E17C4297-FA21-4DDC-8BA2-B33451E55933}" srcOrd="2" destOrd="0" parTransId="{86A8E055-9B9D-41E3-B6C4-ACDEDE17C0CD}" sibTransId="{95348EFF-6A23-4811-96FE-F5A6C94B722F}"/>
    <dgm:cxn modelId="{66216DAD-12B1-4AA6-A428-E2B8F9B213AF}" type="presOf" srcId="{A38D2B01-6EED-4EA7-94B1-C20E46D1212D}" destId="{3E5B7527-BC80-4074-AA10-66B8536FF1D4}" srcOrd="0" destOrd="0" presId="urn:microsoft.com/office/officeart/2005/8/layout/vProcess5"/>
    <dgm:cxn modelId="{67138AFD-8629-410E-83E9-0C964B754AB5}" srcId="{18D46DE7-C618-474E-8DA3-7D516BB8049B}" destId="{BFDAB441-91DB-4B86-BA31-81DC7F3533AA}" srcOrd="4" destOrd="0" parTransId="{032A5954-C2E3-4920-A4BC-7D76FB9F4F5D}" sibTransId="{2FD41C0C-E0A4-49CD-8211-8359CFB46084}"/>
    <dgm:cxn modelId="{087D0737-ADE1-4AE0-AE86-7D30934340B2}" type="presOf" srcId="{E17C4297-FA21-4DDC-8BA2-B33451E55933}" destId="{0AE815AA-D54A-4F59-B384-D793138644C7}" srcOrd="1" destOrd="0" presId="urn:microsoft.com/office/officeart/2005/8/layout/vProcess5"/>
    <dgm:cxn modelId="{FAA2E3B1-C2DB-4805-80D0-B319964F1378}" srcId="{18D46DE7-C618-474E-8DA3-7D516BB8049B}" destId="{F8531485-572E-4596-A7A0-DBEFEA5A9EC2}" srcOrd="3" destOrd="0" parTransId="{0ADB22B8-CDB0-440C-94E6-5F0723620D83}" sibTransId="{56F0C7EF-128A-4C4F-8A4C-9697654BC4B2}"/>
    <dgm:cxn modelId="{DA5AD9BF-57ED-42B5-B8CC-C13102152646}" type="presOf" srcId="{F8531485-572E-4596-A7A0-DBEFEA5A9EC2}" destId="{731EBC90-2D1F-4946-A9F3-C4BABCE09504}" srcOrd="0" destOrd="0" presId="urn:microsoft.com/office/officeart/2005/8/layout/vProcess5"/>
    <dgm:cxn modelId="{21C6A193-3EAD-4417-98DF-1BCD7AC28BA3}" type="presOf" srcId="{BFDAB441-91DB-4B86-BA31-81DC7F3533AA}" destId="{0420C4C3-17F5-43C9-BB37-B30430E2B711}" srcOrd="0" destOrd="0" presId="urn:microsoft.com/office/officeart/2005/8/layout/vProcess5"/>
    <dgm:cxn modelId="{C719C459-1E0B-426B-A66C-278227D83A10}" type="presOf" srcId="{18D46DE7-C618-474E-8DA3-7D516BB8049B}" destId="{6BC178A6-6D5E-44C0-A64C-34890772C2BB}" srcOrd="0" destOrd="0" presId="urn:microsoft.com/office/officeart/2005/8/layout/vProcess5"/>
    <dgm:cxn modelId="{E641BF7E-5269-4AC3-ABE1-30A30A10443E}" type="presOf" srcId="{BFDAB441-91DB-4B86-BA31-81DC7F3533AA}" destId="{92B47573-BBCD-4F92-89BC-F3910E89F536}" srcOrd="1" destOrd="0" presId="urn:microsoft.com/office/officeart/2005/8/layout/vProcess5"/>
    <dgm:cxn modelId="{873A937F-4434-42E6-86E0-B6AA3EDE3D8A}" type="presOf" srcId="{E17C4297-FA21-4DDC-8BA2-B33451E55933}" destId="{AE5C1A55-3D63-46A7-A81B-FC033CFE4C63}" srcOrd="0" destOrd="0" presId="urn:microsoft.com/office/officeart/2005/8/layout/vProcess5"/>
    <dgm:cxn modelId="{D82ED22F-CFEC-4513-804A-7B2C77A93EE4}" srcId="{18D46DE7-C618-474E-8DA3-7D516BB8049B}" destId="{AD29E7A5-EAA0-465A-8F44-237D27D78AFE}" srcOrd="1" destOrd="0" parTransId="{B0FB091D-A5B4-4F72-BDFC-52FC3B6A3EB4}" sibTransId="{5B3A6D6A-AB07-4144-AE5F-642C23987874}"/>
    <dgm:cxn modelId="{6CBCD987-9BBE-41A5-9096-10D296053445}" type="presOf" srcId="{56F0C7EF-128A-4C4F-8A4C-9697654BC4B2}" destId="{F95D45B7-EFCE-4D18-88FE-4435DCA9B8C9}" srcOrd="0" destOrd="0" presId="urn:microsoft.com/office/officeart/2005/8/layout/vProcess5"/>
    <dgm:cxn modelId="{9F05B355-F58F-46E5-B0C3-A3DD6292F897}" srcId="{18D46DE7-C618-474E-8DA3-7D516BB8049B}" destId="{461ACB6E-FA66-44F9-80CD-463D33766480}" srcOrd="0" destOrd="0" parTransId="{9FCC68AB-415D-488C-916F-28F1CA58FD01}" sibTransId="{A38D2B01-6EED-4EA7-94B1-C20E46D1212D}"/>
    <dgm:cxn modelId="{B5518C36-F550-4CC5-A0A4-C15480C59364}" type="presOf" srcId="{F8531485-572E-4596-A7A0-DBEFEA5A9EC2}" destId="{2F439F82-D45D-4AE4-89F1-B943B61023CB}" srcOrd="1" destOrd="0" presId="urn:microsoft.com/office/officeart/2005/8/layout/vProcess5"/>
    <dgm:cxn modelId="{B5E32E65-881F-4D62-BF30-2A3033EE3886}" type="presOf" srcId="{461ACB6E-FA66-44F9-80CD-463D33766480}" destId="{841D0479-DDAB-4392-9A4B-AC3675BC621B}" srcOrd="0" destOrd="0" presId="urn:microsoft.com/office/officeart/2005/8/layout/vProcess5"/>
    <dgm:cxn modelId="{5AF8EC39-8046-422C-8509-A0067FEDAA64}" type="presOf" srcId="{5B3A6D6A-AB07-4144-AE5F-642C23987874}" destId="{031F846E-C2A3-49E5-9AAC-EB41B7D6F565}" srcOrd="0" destOrd="0" presId="urn:microsoft.com/office/officeart/2005/8/layout/vProcess5"/>
    <dgm:cxn modelId="{2EFD9649-779F-4217-AE84-6106D4BD7813}" type="presOf" srcId="{AD29E7A5-EAA0-465A-8F44-237D27D78AFE}" destId="{88EFE987-8B30-4832-86AE-C462CC9C3749}" srcOrd="1" destOrd="0" presId="urn:microsoft.com/office/officeart/2005/8/layout/vProcess5"/>
    <dgm:cxn modelId="{44B1FAC8-9CE9-4D1C-B4D8-DC6994F1F97A}" type="presOf" srcId="{461ACB6E-FA66-44F9-80CD-463D33766480}" destId="{9B725382-1ED8-4350-9937-1701B6537C63}" srcOrd="1" destOrd="0" presId="urn:microsoft.com/office/officeart/2005/8/layout/vProcess5"/>
    <dgm:cxn modelId="{22F215F2-CC08-4219-966D-7AB4CA040AED}" type="presOf" srcId="{AD29E7A5-EAA0-465A-8F44-237D27D78AFE}" destId="{57D3B029-8B2D-49D6-9499-B3DE330D9BBC}" srcOrd="0" destOrd="0" presId="urn:microsoft.com/office/officeart/2005/8/layout/vProcess5"/>
    <dgm:cxn modelId="{8F9C89E7-FA74-4D10-9B97-09194ABA62DC}" type="presOf" srcId="{95348EFF-6A23-4811-96FE-F5A6C94B722F}" destId="{09257ECD-CCFC-4BDD-BAF4-4F890FA861E1}" srcOrd="0" destOrd="0" presId="urn:microsoft.com/office/officeart/2005/8/layout/vProcess5"/>
    <dgm:cxn modelId="{6D86A779-85D1-44DA-98D6-A081CFC8DCA9}" type="presParOf" srcId="{6BC178A6-6D5E-44C0-A64C-34890772C2BB}" destId="{F6422B96-8E85-4A58-9627-0068B57D8978}" srcOrd="0" destOrd="0" presId="urn:microsoft.com/office/officeart/2005/8/layout/vProcess5"/>
    <dgm:cxn modelId="{C3C57FB0-56DC-44CE-A041-DE3939631862}" type="presParOf" srcId="{6BC178A6-6D5E-44C0-A64C-34890772C2BB}" destId="{841D0479-DDAB-4392-9A4B-AC3675BC621B}" srcOrd="1" destOrd="0" presId="urn:microsoft.com/office/officeart/2005/8/layout/vProcess5"/>
    <dgm:cxn modelId="{C1AADCB6-433D-4A26-B06D-10E5041ECCB4}" type="presParOf" srcId="{6BC178A6-6D5E-44C0-A64C-34890772C2BB}" destId="{57D3B029-8B2D-49D6-9499-B3DE330D9BBC}" srcOrd="2" destOrd="0" presId="urn:microsoft.com/office/officeart/2005/8/layout/vProcess5"/>
    <dgm:cxn modelId="{7B10715D-596C-460B-BB46-88C4B5092001}" type="presParOf" srcId="{6BC178A6-6D5E-44C0-A64C-34890772C2BB}" destId="{AE5C1A55-3D63-46A7-A81B-FC033CFE4C63}" srcOrd="3" destOrd="0" presId="urn:microsoft.com/office/officeart/2005/8/layout/vProcess5"/>
    <dgm:cxn modelId="{D47A3C2C-23D3-4196-9865-667D2CD053DD}" type="presParOf" srcId="{6BC178A6-6D5E-44C0-A64C-34890772C2BB}" destId="{731EBC90-2D1F-4946-A9F3-C4BABCE09504}" srcOrd="4" destOrd="0" presId="urn:microsoft.com/office/officeart/2005/8/layout/vProcess5"/>
    <dgm:cxn modelId="{6D33F79C-F8AE-4B0E-B48D-5C958A565F88}" type="presParOf" srcId="{6BC178A6-6D5E-44C0-A64C-34890772C2BB}" destId="{0420C4C3-17F5-43C9-BB37-B30430E2B711}" srcOrd="5" destOrd="0" presId="urn:microsoft.com/office/officeart/2005/8/layout/vProcess5"/>
    <dgm:cxn modelId="{F0605934-1EFE-4961-AAB7-9A3772CBDE2A}" type="presParOf" srcId="{6BC178A6-6D5E-44C0-A64C-34890772C2BB}" destId="{3E5B7527-BC80-4074-AA10-66B8536FF1D4}" srcOrd="6" destOrd="0" presId="urn:microsoft.com/office/officeart/2005/8/layout/vProcess5"/>
    <dgm:cxn modelId="{4B2F3B56-FF0A-426C-BEF3-6F7B2FF7E27B}" type="presParOf" srcId="{6BC178A6-6D5E-44C0-A64C-34890772C2BB}" destId="{031F846E-C2A3-49E5-9AAC-EB41B7D6F565}" srcOrd="7" destOrd="0" presId="urn:microsoft.com/office/officeart/2005/8/layout/vProcess5"/>
    <dgm:cxn modelId="{C608F531-0B18-46D2-9A41-C9F2C694E28A}" type="presParOf" srcId="{6BC178A6-6D5E-44C0-A64C-34890772C2BB}" destId="{09257ECD-CCFC-4BDD-BAF4-4F890FA861E1}" srcOrd="8" destOrd="0" presId="urn:microsoft.com/office/officeart/2005/8/layout/vProcess5"/>
    <dgm:cxn modelId="{B021D1A2-9CD4-4314-AF9A-7781806334A4}" type="presParOf" srcId="{6BC178A6-6D5E-44C0-A64C-34890772C2BB}" destId="{F95D45B7-EFCE-4D18-88FE-4435DCA9B8C9}" srcOrd="9" destOrd="0" presId="urn:microsoft.com/office/officeart/2005/8/layout/vProcess5"/>
    <dgm:cxn modelId="{CC02C34C-35C0-45A0-A975-A30694D76F6E}" type="presParOf" srcId="{6BC178A6-6D5E-44C0-A64C-34890772C2BB}" destId="{9B725382-1ED8-4350-9937-1701B6537C63}" srcOrd="10" destOrd="0" presId="urn:microsoft.com/office/officeart/2005/8/layout/vProcess5"/>
    <dgm:cxn modelId="{37A103D8-CBC0-4597-9471-157740D34E29}" type="presParOf" srcId="{6BC178A6-6D5E-44C0-A64C-34890772C2BB}" destId="{88EFE987-8B30-4832-86AE-C462CC9C3749}" srcOrd="11" destOrd="0" presId="urn:microsoft.com/office/officeart/2005/8/layout/vProcess5"/>
    <dgm:cxn modelId="{25DE0964-39A5-4431-A019-6FF07500FA77}" type="presParOf" srcId="{6BC178A6-6D5E-44C0-A64C-34890772C2BB}" destId="{0AE815AA-D54A-4F59-B384-D793138644C7}" srcOrd="12" destOrd="0" presId="urn:microsoft.com/office/officeart/2005/8/layout/vProcess5"/>
    <dgm:cxn modelId="{18D357AA-83D9-445A-88D3-3DBE814A6D1B}" type="presParOf" srcId="{6BC178A6-6D5E-44C0-A64C-34890772C2BB}" destId="{2F439F82-D45D-4AE4-89F1-B943B61023CB}" srcOrd="13" destOrd="0" presId="urn:microsoft.com/office/officeart/2005/8/layout/vProcess5"/>
    <dgm:cxn modelId="{B1D72C70-1042-41F7-9964-FF7966C21D28}" type="presParOf" srcId="{6BC178A6-6D5E-44C0-A64C-34890772C2BB}" destId="{92B47573-BBCD-4F92-89BC-F3910E89F53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1D0479-DDAB-4392-9A4B-AC3675BC621B}">
      <dsp:nvSpPr>
        <dsp:cNvPr id="0" name=""/>
        <dsp:cNvSpPr/>
      </dsp:nvSpPr>
      <dsp:spPr>
        <a:xfrm>
          <a:off x="0" y="0"/>
          <a:ext cx="4579596" cy="5595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Drop Columns with Significant Null Values </a:t>
          </a:r>
        </a:p>
      </dsp:txBody>
      <dsp:txXfrm>
        <a:off x="16388" y="16388"/>
        <a:ext cx="3910346" cy="526761"/>
      </dsp:txXfrm>
    </dsp:sp>
    <dsp:sp modelId="{57D3B029-8B2D-49D6-9499-B3DE330D9BBC}">
      <dsp:nvSpPr>
        <dsp:cNvPr id="0" name=""/>
        <dsp:cNvSpPr/>
      </dsp:nvSpPr>
      <dsp:spPr>
        <a:xfrm>
          <a:off x="341982" y="637251"/>
          <a:ext cx="4579596" cy="5595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Filling Missing Data with KNN</a:t>
          </a:r>
        </a:p>
      </dsp:txBody>
      <dsp:txXfrm>
        <a:off x="358370" y="653639"/>
        <a:ext cx="3841138" cy="526761"/>
      </dsp:txXfrm>
    </dsp:sp>
    <dsp:sp modelId="{AE5C1A55-3D63-46A7-A81B-FC033CFE4C63}">
      <dsp:nvSpPr>
        <dsp:cNvPr id="0" name=""/>
        <dsp:cNvSpPr/>
      </dsp:nvSpPr>
      <dsp:spPr>
        <a:xfrm>
          <a:off x="683965" y="1274502"/>
          <a:ext cx="4579596" cy="5595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Remove Rows with More Than 5 Empty columns</a:t>
          </a:r>
        </a:p>
      </dsp:txBody>
      <dsp:txXfrm>
        <a:off x="700353" y="1290890"/>
        <a:ext cx="3841138" cy="526761"/>
      </dsp:txXfrm>
    </dsp:sp>
    <dsp:sp modelId="{731EBC90-2D1F-4946-A9F3-C4BABCE09504}">
      <dsp:nvSpPr>
        <dsp:cNvPr id="0" name=""/>
        <dsp:cNvSpPr/>
      </dsp:nvSpPr>
      <dsp:spPr>
        <a:xfrm>
          <a:off x="1025948" y="1911753"/>
          <a:ext cx="4579596" cy="5595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Impute Missing Values with Mean (numeric columns)</a:t>
          </a:r>
        </a:p>
      </dsp:txBody>
      <dsp:txXfrm>
        <a:off x="1042336" y="1928141"/>
        <a:ext cx="3841138" cy="526761"/>
      </dsp:txXfrm>
    </dsp:sp>
    <dsp:sp modelId="{0420C4C3-17F5-43C9-BB37-B30430E2B711}">
      <dsp:nvSpPr>
        <dsp:cNvPr id="0" name=""/>
        <dsp:cNvSpPr/>
      </dsp:nvSpPr>
      <dsp:spPr>
        <a:xfrm>
          <a:off x="1367931" y="2549005"/>
          <a:ext cx="4579596" cy="5595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Impute Missing Values with label encoded (category columns)</a:t>
          </a:r>
        </a:p>
      </dsp:txBody>
      <dsp:txXfrm>
        <a:off x="1384319" y="2565393"/>
        <a:ext cx="3841138" cy="526761"/>
      </dsp:txXfrm>
    </dsp:sp>
    <dsp:sp modelId="{3E5B7527-BC80-4074-AA10-66B8536FF1D4}">
      <dsp:nvSpPr>
        <dsp:cNvPr id="0" name=""/>
        <dsp:cNvSpPr/>
      </dsp:nvSpPr>
      <dsp:spPr>
        <a:xfrm>
          <a:off x="4215897" y="408773"/>
          <a:ext cx="363699" cy="3636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297729" y="408773"/>
        <a:ext cx="200035" cy="273683"/>
      </dsp:txXfrm>
    </dsp:sp>
    <dsp:sp modelId="{031F846E-C2A3-49E5-9AAC-EB41B7D6F565}">
      <dsp:nvSpPr>
        <dsp:cNvPr id="0" name=""/>
        <dsp:cNvSpPr/>
      </dsp:nvSpPr>
      <dsp:spPr>
        <a:xfrm>
          <a:off x="4557879" y="1046024"/>
          <a:ext cx="363699" cy="3636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639711" y="1046024"/>
        <a:ext cx="200035" cy="273683"/>
      </dsp:txXfrm>
    </dsp:sp>
    <dsp:sp modelId="{09257ECD-CCFC-4BDD-BAF4-4F890FA861E1}">
      <dsp:nvSpPr>
        <dsp:cNvPr id="0" name=""/>
        <dsp:cNvSpPr/>
      </dsp:nvSpPr>
      <dsp:spPr>
        <a:xfrm>
          <a:off x="4899862" y="1673950"/>
          <a:ext cx="363699" cy="3636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981694" y="1673950"/>
        <a:ext cx="200035" cy="273683"/>
      </dsp:txXfrm>
    </dsp:sp>
    <dsp:sp modelId="{F95D45B7-EFCE-4D18-88FE-4435DCA9B8C9}">
      <dsp:nvSpPr>
        <dsp:cNvPr id="0" name=""/>
        <dsp:cNvSpPr/>
      </dsp:nvSpPr>
      <dsp:spPr>
        <a:xfrm>
          <a:off x="5241845" y="2317418"/>
          <a:ext cx="363699" cy="3636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5323677" y="2317418"/>
        <a:ext cx="200035" cy="2736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A49AE-D7DC-4737-93F5-74C2ED3734B0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9878E-0105-45E9-981F-D7BFB405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8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7882-DF53-4178-99FE-9AEB4021C27F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66D4-F270-415D-8CE5-A4C79A7C895A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52D4966-95B9-4A55-BCA4-9EB442EFF0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F4E445D-FE3D-42A6-A29E-1A54FEE2DE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0748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67121 w 1709871"/>
              <a:gd name="connsiteY1" fmla="*/ 0 h 1832397"/>
              <a:gd name="connsiteX2" fmla="*/ 1709871 w 1709871"/>
              <a:gd name="connsiteY2" fmla="*/ 24275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67121" y="0"/>
                </a:lnTo>
                <a:cubicBezTo>
                  <a:pt x="1601188" y="0"/>
                  <a:pt x="1709871" y="108683"/>
                  <a:pt x="1709871" y="24275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ACFBC2-531D-434F-AA3F-1EA7A6F61B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4995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96154 w 1709871"/>
              <a:gd name="connsiteY1" fmla="*/ 0 h 1832397"/>
              <a:gd name="connsiteX2" fmla="*/ 1709871 w 1709871"/>
              <a:gd name="connsiteY2" fmla="*/ 213717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96154" y="0"/>
                </a:lnTo>
                <a:cubicBezTo>
                  <a:pt x="1614187" y="0"/>
                  <a:pt x="1709871" y="95684"/>
                  <a:pt x="1709871" y="213717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ACDC1F2-4150-4E13-96EE-8FCD3DC565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49241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525171 w 1709871"/>
              <a:gd name="connsiteY1" fmla="*/ 0 h 1832397"/>
              <a:gd name="connsiteX2" fmla="*/ 1709871 w 1709871"/>
              <a:gd name="connsiteY2" fmla="*/ 18470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525171" y="0"/>
                </a:lnTo>
                <a:cubicBezTo>
                  <a:pt x="1627178" y="0"/>
                  <a:pt x="1709871" y="82693"/>
                  <a:pt x="1709871" y="18470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F69AF0C-D3DA-4B08-BCDC-BB9B6720BA52}" type="datetime1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3764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9F9B-2A2A-46D0-9F2E-9A91E67F9294}" type="datetime1">
              <a:rPr lang="en-US" smtClean="0"/>
              <a:t>9/1/2024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35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E6422-21CC-4051-ACC3-4C8974EBDEE9}" type="datetime1">
              <a:rPr lang="en-US" smtClean="0"/>
              <a:t>9/1/2024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50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37AD-FC75-47EE-A9B0-CBBA53889D60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9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67F1B-8397-4CA0-BDC1-F24A511A27C5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E43C-B1FC-452D-9B5E-AD3A526CC6EE}" type="datetime1">
              <a:rPr lang="en-US" smtClean="0"/>
              <a:t>9/1/2024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4FCB-EC8D-4D74-B35E-675AB4A0A815}" type="datetime1">
              <a:rPr lang="en-US" smtClean="0"/>
              <a:t>9/1/2024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6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DBE2-5A55-47A7-A7D2-3E92E031603A}" type="datetime1">
              <a:rPr lang="en-US" smtClean="0"/>
              <a:t>9/1/2024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1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E8D4-D570-4289-A9A5-061D11D38195}" type="datetime1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8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9AF3-8A33-42F6-9F22-44CCD2E48EF8}" type="datetime1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4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7F9A-1623-4279-865D-3386593A110C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6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8758" y="1825625"/>
            <a:ext cx="102144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3584-EAB6-4880-A597-387756282434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55174"/>
            <a:ext cx="661342" cy="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9" r:id="rId12"/>
    <p:sldLayoutId id="2147483670" r:id="rId13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gif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microsoft.com/office/2007/relationships/hdphoto" Target="../media/hdphoto8.wdp"/><Relationship Id="rId7" Type="http://schemas.openxmlformats.org/officeDocument/2006/relationships/image" Target="../media/image50.png"/><Relationship Id="rId12" Type="http://schemas.microsoft.com/office/2007/relationships/diagramDrawing" Target="../diagrams/drawing1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9.wdp"/><Relationship Id="rId11" Type="http://schemas.openxmlformats.org/officeDocument/2006/relationships/diagramColors" Target="../diagrams/colors1.xml"/><Relationship Id="rId5" Type="http://schemas.openxmlformats.org/officeDocument/2006/relationships/image" Target="../media/image49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48.png"/><Relationship Id="rId9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0.wdp"/><Relationship Id="rId5" Type="http://schemas.openxmlformats.org/officeDocument/2006/relationships/image" Target="../media/image53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microsoft.com/office/2007/relationships/hdphoto" Target="../media/hdphoto1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microsoft.com/office/2007/relationships/hdphoto" Target="../media/hdphoto1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.pn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4.wdp"/><Relationship Id="rId5" Type="http://schemas.openxmlformats.org/officeDocument/2006/relationships/image" Target="../media/image69.png"/><Relationship Id="rId4" Type="http://schemas.microsoft.com/office/2007/relationships/hdphoto" Target="../media/hdphoto1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7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5.wdp"/><Relationship Id="rId5" Type="http://schemas.openxmlformats.org/officeDocument/2006/relationships/image" Target="../media/image70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0.png"/><Relationship Id="rId4" Type="http://schemas.microsoft.com/office/2007/relationships/hdphoto" Target="../media/hdphoto8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8.wdp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www.kaggle.com/datasets/thedevastator/berlin-airbnb-ratings-how-hosts-measure-u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Top Corners Rounded 2">
            <a:extLst>
              <a:ext uri="{FF2B5EF4-FFF2-40B4-BE49-F238E27FC236}">
                <a16:creationId xmlns:a16="http://schemas.microsoft.com/office/drawing/2014/main" id="{9C730EC9-1EDD-42D6-A92C-F9923B45D3F0}"/>
              </a:ext>
            </a:extLst>
          </p:cNvPr>
          <p:cNvSpPr/>
          <p:nvPr/>
        </p:nvSpPr>
        <p:spPr>
          <a:xfrm rot="5400000">
            <a:off x="1149362" y="3836004"/>
            <a:ext cx="827208" cy="3548247"/>
          </a:xfrm>
          <a:prstGeom prst="round2SameRect">
            <a:avLst>
              <a:gd name="adj1" fmla="val 49265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56" y="2763878"/>
            <a:ext cx="6644557" cy="1049657"/>
          </a:xfrm>
        </p:spPr>
        <p:txBody>
          <a:bodyPr>
            <a:noAutofit/>
          </a:bodyPr>
          <a:lstStyle/>
          <a:p>
            <a:pPr algn="l"/>
            <a:r>
              <a:rPr lang="en-US" sz="1800" i="1" dirty="0"/>
              <a:t/>
            </a:r>
            <a:br>
              <a:rPr lang="en-US" sz="1800" i="1" dirty="0"/>
            </a:br>
            <a:r>
              <a:rPr lang="en-US" sz="1400" i="1" dirty="0"/>
              <a:t/>
            </a:r>
            <a:br>
              <a:rPr lang="en-US" sz="1400" i="1" dirty="0"/>
            </a:br>
            <a:r>
              <a:rPr lang="en-US" sz="28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Price prediction -using Machine Learning</a:t>
            </a:r>
            <a:r>
              <a:rPr lang="en-US" sz="36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3600" i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24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56" y="5380355"/>
            <a:ext cx="2825699" cy="487824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Avishay </a:t>
            </a:r>
            <a:r>
              <a:rPr lang="en-US" sz="2800" b="1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Aknin</a:t>
            </a:r>
            <a:endParaRPr lang="en-US" sz="2800" b="1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1F00B-9F63-4EE7-BDEB-D37C9DA3E8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2381775" y="1224979"/>
            <a:ext cx="1191360" cy="1317319"/>
          </a:xfrm>
          <a:prstGeom prst="rect">
            <a:avLst/>
          </a:prstGeom>
        </p:spPr>
      </p:pic>
      <p:pic>
        <p:nvPicPr>
          <p:cNvPr id="8" name="Picture 7" descr="Airbnb's Website: A User-Centered Experience | by Mahipal Patel | Marketing  in the Age of Digital | Medium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076" y="1017172"/>
            <a:ext cx="4875320" cy="4741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Berlin Germany flag' Water Bottle | Spreadshirt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89" y="4585704"/>
            <a:ext cx="1297219" cy="1054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ine Graph PNGs for Free 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36556">
            <a:off x="7272410" y="897474"/>
            <a:ext cx="2053109" cy="2294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ouse Icon PNG Images, Vectors Free Download - Pngtre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947" y="706148"/>
            <a:ext cx="1016495" cy="976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s://lh7-rt.googleusercontent.com/slidesz/AGV_vUe_OvjrqGQymhuey9IQWGwz8w8DQAyMtmXWiajYSi-nReHfb0gtAxYrC7WzmklBNE-sSE81ViiYkzqAw-2-_KB0lehMWSCB8giTsy-jOAUkV9bu3TvA1jSLIqw-zhj-wMqv13KiK6AtoWE9EAkutApNWdpA5NqHEeCPMcz0X2vTWrbcMbq-sQ=s2048?key=1nT6FafFL9YhT6GJp3NkfQ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29" y="1030331"/>
            <a:ext cx="749032" cy="71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‪Pin location germany flag icon Royalty Free Vector Image‬‏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7508">
            <a:off x="9055073" y="3035598"/>
            <a:ext cx="646751" cy="670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36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sp>
        <p:nvSpPr>
          <p:cNvPr id="9" name="TextBox 8"/>
          <p:cNvSpPr txBox="1"/>
          <p:nvPr/>
        </p:nvSpPr>
        <p:spPr>
          <a:xfrm>
            <a:off x="582388" y="1744745"/>
            <a:ext cx="42797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Uniqueness value columns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7020" y="4034672"/>
            <a:ext cx="262065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1">
            <a:spAutoFit/>
          </a:bodyPr>
          <a:lstStyle/>
          <a:p>
            <a:r>
              <a:rPr lang="en-US" dirty="0"/>
              <a:t>Host Response rate </a:t>
            </a:r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11" y="2229697"/>
            <a:ext cx="2582944" cy="4200948"/>
          </a:xfrm>
          <a:prstGeom prst="rect">
            <a:avLst/>
          </a:prstGeom>
        </p:spPr>
      </p:pic>
      <p:pic>
        <p:nvPicPr>
          <p:cNvPr id="4098" name="Picture 2" descr="‪Bin Icon Images – Browse 161,085 Stock Photos, Vectors, and Video | Adobe  Stock‬‏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2667" y1="44000" x2="42667" y2="44000"/>
                        <a14:foregroundMark x1="46222" y1="26222" x2="46222" y2="26222"/>
                        <a14:foregroundMark x1="43111" y1="44444" x2="43111" y2="44444"/>
                        <a14:foregroundMark x1="67111" y1="46667" x2="67111" y2="46667"/>
                        <a14:backgroundMark x1="65778" y1="45778" x2="65778" y2="45778"/>
                        <a14:backgroundMark x1="64889" y1="46667" x2="64889" y2="46667"/>
                        <a14:backgroundMark x1="64444" y1="46667" x2="65333" y2="43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859" y="2198842"/>
            <a:ext cx="2521166" cy="252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757020" y="4375619"/>
            <a:ext cx="262065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1">
            <a:spAutoFit/>
          </a:bodyPr>
          <a:lstStyle/>
          <a:p>
            <a:r>
              <a:rPr lang="en-US" dirty="0"/>
              <a:t>Listing </a:t>
            </a:r>
            <a:r>
              <a:rPr lang="en-US" dirty="0" err="1"/>
              <a:t>Url</a:t>
            </a:r>
            <a:endParaRPr lang="he-IL" dirty="0"/>
          </a:p>
        </p:txBody>
      </p:sp>
      <p:sp>
        <p:nvSpPr>
          <p:cNvPr id="12" name="TextBox 11"/>
          <p:cNvSpPr txBox="1"/>
          <p:nvPr/>
        </p:nvSpPr>
        <p:spPr>
          <a:xfrm>
            <a:off x="8757020" y="4695015"/>
            <a:ext cx="262065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1">
            <a:spAutoFit/>
          </a:bodyPr>
          <a:lstStyle/>
          <a:p>
            <a:r>
              <a:rPr lang="en-US" dirty="0"/>
              <a:t>Reviewer Name</a:t>
            </a:r>
            <a:endParaRPr lang="he-I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2690" y="5035962"/>
            <a:ext cx="1819855" cy="18198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A1CD44-FEAB-B6B1-4583-18AE94E9345D}"/>
              </a:ext>
            </a:extLst>
          </p:cNvPr>
          <p:cNvSpPr txBox="1"/>
          <p:nvPr/>
        </p:nvSpPr>
        <p:spPr>
          <a:xfrm>
            <a:off x="7883573" y="1801387"/>
            <a:ext cx="3726039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Remove Columns with Unique Values</a:t>
            </a:r>
            <a:endParaRPr lang="he-IL" sz="16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5ED59-53F6-41E4-1A4F-FE3FCA6C3678}"/>
              </a:ext>
            </a:extLst>
          </p:cNvPr>
          <p:cNvSpPr txBox="1"/>
          <p:nvPr/>
        </p:nvSpPr>
        <p:spPr>
          <a:xfrm>
            <a:off x="8757018" y="3323241"/>
            <a:ext cx="262065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1">
            <a:spAutoFit/>
          </a:bodyPr>
          <a:lstStyle/>
          <a:p>
            <a:r>
              <a:rPr lang="en-US" dirty="0"/>
              <a:t>Host name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627E48-644A-57DB-019D-385C5D09F70B}"/>
              </a:ext>
            </a:extLst>
          </p:cNvPr>
          <p:cNvSpPr txBox="1"/>
          <p:nvPr/>
        </p:nvSpPr>
        <p:spPr>
          <a:xfrm>
            <a:off x="8757019" y="3665340"/>
            <a:ext cx="262065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1">
            <a:spAutoFit/>
          </a:bodyPr>
          <a:lstStyle/>
          <a:p>
            <a:r>
              <a:rPr lang="en-US" dirty="0"/>
              <a:t>First Review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1027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t="1863"/>
          <a:stretch/>
        </p:blipFill>
        <p:spPr bwMode="auto">
          <a:xfrm>
            <a:off x="857837" y="2379668"/>
            <a:ext cx="5175315" cy="385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>
          <a:blip r:embed="rId3">
            <a:duotone>
              <a:prstClr val="black"/>
              <a:srgbClr val="FFC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969430" y="311085"/>
            <a:ext cx="4013920" cy="3154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4">
            <a:duotone>
              <a:prstClr val="black"/>
              <a:schemeClr val="accent6">
                <a:lumMod val="40000"/>
                <a:lumOff val="6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16564" y="3572760"/>
            <a:ext cx="4068599" cy="3139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57837" y="1780160"/>
            <a:ext cx="42797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Finding correlation with Price target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93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984" y="2469821"/>
            <a:ext cx="3957776" cy="3245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9453186" y="1782723"/>
            <a:ext cx="250752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(Correlation 85%)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192818" y="2469821"/>
            <a:ext cx="3800246" cy="3245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485049" y="1782723"/>
            <a:ext cx="273584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 vs Accommodates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22192" y="1782723"/>
            <a:ext cx="273584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Accommodates vs beds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42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0453"/>
          <a:stretch/>
        </p:blipFill>
        <p:spPr>
          <a:xfrm>
            <a:off x="7247602" y="1226377"/>
            <a:ext cx="4556365" cy="2441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62114" y="1574180"/>
            <a:ext cx="477203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Explore target columns – “ </a:t>
            </a:r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“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14" y="2229208"/>
            <a:ext cx="5910606" cy="3329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48630"/>
          <a:stretch/>
        </p:blipFill>
        <p:spPr>
          <a:xfrm>
            <a:off x="7224768" y="3894059"/>
            <a:ext cx="4602035" cy="2587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1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83" y="1427171"/>
            <a:ext cx="4633068" cy="5175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029" y="1583701"/>
            <a:ext cx="4807442" cy="2912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600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192842" y="1631564"/>
            <a:ext cx="160841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Skewness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75" y="1551360"/>
            <a:ext cx="2974619" cy="4750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2" y="2173432"/>
            <a:ext cx="5337000" cy="4128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ight Brace 12"/>
          <p:cNvSpPr/>
          <p:nvPr/>
        </p:nvSpPr>
        <p:spPr>
          <a:xfrm>
            <a:off x="9039652" y="1862396"/>
            <a:ext cx="434939" cy="1465595"/>
          </a:xfrm>
          <a:prstGeom prst="rightBrace">
            <a:avLst/>
          </a:prstGeom>
          <a:ln w="412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ight Brace 13"/>
          <p:cNvSpPr/>
          <p:nvPr/>
        </p:nvSpPr>
        <p:spPr>
          <a:xfrm>
            <a:off x="9039652" y="4242392"/>
            <a:ext cx="434939" cy="1935126"/>
          </a:xfrm>
          <a:prstGeom prst="rightBrace">
            <a:avLst/>
          </a:prstGeom>
          <a:ln w="412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ight Brace 14"/>
          <p:cNvSpPr/>
          <p:nvPr/>
        </p:nvSpPr>
        <p:spPr>
          <a:xfrm>
            <a:off x="9039652" y="3372111"/>
            <a:ext cx="434939" cy="747457"/>
          </a:xfrm>
          <a:prstGeom prst="rightBrac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9845749" y="2173432"/>
            <a:ext cx="8718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IQR</a:t>
            </a:r>
            <a:endParaRPr lang="he-IL" sz="2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45749" y="4979122"/>
            <a:ext cx="76554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IQR</a:t>
            </a:r>
            <a:endParaRPr lang="he-IL" sz="2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92060" y="3513333"/>
            <a:ext cx="131263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Z score </a:t>
            </a:r>
            <a:endParaRPr lang="he-IL" sz="2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176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596878" y="2001313"/>
            <a:ext cx="2869335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Missing values</a:t>
            </a:r>
            <a:endParaRPr lang="en-US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61" y="1888147"/>
            <a:ext cx="687997" cy="687997"/>
          </a:xfrm>
          <a:prstGeom prst="rect">
            <a:avLst/>
          </a:prstGeom>
        </p:spPr>
      </p:pic>
      <p:pic>
        <p:nvPicPr>
          <p:cNvPr id="3" name="Picture 2" descr="A close-up of a chart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565" y="1440596"/>
            <a:ext cx="6575322" cy="3254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4667" y1="45333" x2="74667" y2="45333"/>
                        <a14:foregroundMark x1="72889" y1="43556" x2="76889" y2="46667"/>
                        <a14:foregroundMark x1="70667" y1="40889" x2="78667" y2="48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8119" y="5667372"/>
            <a:ext cx="1529993" cy="1529993"/>
          </a:xfrm>
          <a:prstGeom prst="rect">
            <a:avLst/>
          </a:prstGeom>
        </p:spPr>
      </p:pic>
      <p:pic>
        <p:nvPicPr>
          <p:cNvPr id="2" name="תמונה 13" descr="A graph of a number of items&#10;&#10;Description automatically generated with medium confidence">
            <a:extLst>
              <a:ext uri="{FF2B5EF4-FFF2-40B4-BE49-F238E27FC236}">
                <a16:creationId xmlns:a16="http://schemas.microsoft.com/office/drawing/2014/main" id="{A3FDCF42-2570-5ABE-F66F-C78776D2C3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4999" y="4961842"/>
            <a:ext cx="4505960" cy="1593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59" name="TextBox 4">
            <a:extLst>
              <a:ext uri="{FF2B5EF4-FFF2-40B4-BE49-F238E27FC236}">
                <a16:creationId xmlns:a16="http://schemas.microsoft.com/office/drawing/2014/main" id="{3CB0CE6A-65D1-EAF7-4518-AE7DC14D1E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706990"/>
              </p:ext>
            </p:extLst>
          </p:nvPr>
        </p:nvGraphicFramePr>
        <p:xfrm>
          <a:off x="341295" y="2523979"/>
          <a:ext cx="5947528" cy="3108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5529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5153" y="546416"/>
            <a:ext cx="9297384" cy="748780"/>
          </a:xfrm>
        </p:spPr>
        <p:txBody>
          <a:bodyPr/>
          <a:lstStyle/>
          <a:p>
            <a:r>
              <a:rPr lang="en-US" dirty="0"/>
              <a:t>Level 3 –  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307975" y="1598042"/>
            <a:ext cx="477203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 VS Geographical location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18" name="AutoShape 2" descr="‪Grey world map globe isolated on white background Stock Vector | Adobe Stock‬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2821"/>
            <a:ext cx="5265165" cy="349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562" y="3242821"/>
            <a:ext cx="5128747" cy="3495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49ACDA-B547-913B-4F98-879A2A9B1D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35" r="435" b="45611"/>
          <a:stretch/>
        </p:blipFill>
        <p:spPr>
          <a:xfrm>
            <a:off x="7221922" y="263951"/>
            <a:ext cx="4800395" cy="291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9111" y1="26222" x2="19111" y2="26222"/>
                        <a14:foregroundMark x1="74222" y1="71111" x2="74222" y2="71111"/>
                        <a14:foregroundMark x1="48000" y1="93333" x2="48000" y2="9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19341" y="5731479"/>
            <a:ext cx="1201935" cy="120193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69303" y="5656065"/>
            <a:ext cx="807635" cy="829576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/>
          <p:cNvSpPr/>
          <p:nvPr/>
        </p:nvSpPr>
        <p:spPr>
          <a:xfrm>
            <a:off x="2064470" y="4727402"/>
            <a:ext cx="1018095" cy="8295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Oval 12"/>
          <p:cNvSpPr/>
          <p:nvPr/>
        </p:nvSpPr>
        <p:spPr>
          <a:xfrm>
            <a:off x="6094323" y="5656065"/>
            <a:ext cx="807635" cy="829576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Oval 13"/>
          <p:cNvSpPr/>
          <p:nvPr/>
        </p:nvSpPr>
        <p:spPr>
          <a:xfrm>
            <a:off x="7514734" y="4769691"/>
            <a:ext cx="1025951" cy="8295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Up Arrow 8"/>
          <p:cNvSpPr/>
          <p:nvPr/>
        </p:nvSpPr>
        <p:spPr>
          <a:xfrm>
            <a:off x="11623250" y="2516956"/>
            <a:ext cx="197963" cy="537328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Up Arrow 15"/>
          <p:cNvSpPr/>
          <p:nvPr/>
        </p:nvSpPr>
        <p:spPr>
          <a:xfrm rot="10800000">
            <a:off x="9686577" y="1118309"/>
            <a:ext cx="268755" cy="4738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396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3 – EDA 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1148559" y="1751393"/>
            <a:ext cx="477203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Reviews sentiment analysis - NLP</a:t>
            </a:r>
            <a:endParaRPr lang="en-US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40" r="4255"/>
          <a:stretch/>
        </p:blipFill>
        <p:spPr>
          <a:xfrm>
            <a:off x="178053" y="2301749"/>
            <a:ext cx="5742543" cy="2537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845" y="303246"/>
            <a:ext cx="3654640" cy="181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189" b="14774"/>
          <a:stretch/>
        </p:blipFill>
        <p:spPr>
          <a:xfrm>
            <a:off x="1979391" y="5030656"/>
            <a:ext cx="3305904" cy="82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0416"/>
          <a:stretch/>
        </p:blipFill>
        <p:spPr>
          <a:xfrm>
            <a:off x="1979391" y="5957323"/>
            <a:ext cx="3305904" cy="529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8182" y1="49727" x2="29455" y2="60109"/>
                        <a14:foregroundMark x1="52727" y1="29508" x2="44000" y2="30601"/>
                        <a14:foregroundMark x1="72000" y1="48087" x2="77818" y2="699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4452" y="1987351"/>
            <a:ext cx="944288" cy="670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5214" r="46925">
                        <a14:foregroundMark x1="16724" y1="62791" x2="16724" y2="62791"/>
                      </a14:backgroundRemoval>
                    </a14:imgEffect>
                  </a14:imgLayer>
                </a14:imgProps>
              </a:ext>
            </a:extLst>
          </a:blip>
          <a:srcRect r="47861"/>
          <a:stretch/>
        </p:blipFill>
        <p:spPr>
          <a:xfrm>
            <a:off x="1601864" y="4839419"/>
            <a:ext cx="565270" cy="5942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53932" r="94881">
                        <a14:foregroundMark x1="80546" y1="34884" x2="80546" y2="34884"/>
                      </a14:backgroundRemoval>
                    </a14:imgEffect>
                  </a14:imgLayer>
                </a14:imgProps>
              </a:ext>
            </a:extLst>
          </a:blip>
          <a:srcRect l="48813"/>
          <a:stretch/>
        </p:blipFill>
        <p:spPr>
          <a:xfrm>
            <a:off x="5431026" y="6151923"/>
            <a:ext cx="584462" cy="670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458D3-247F-D224-F1C4-2DF3273F3A9C}"/>
              </a:ext>
            </a:extLst>
          </p:cNvPr>
          <p:cNvSpPr txBox="1"/>
          <p:nvPr/>
        </p:nvSpPr>
        <p:spPr>
          <a:xfrm>
            <a:off x="6458226" y="2322492"/>
            <a:ext cx="5742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Sentiment Analysis Workflow</a:t>
            </a:r>
          </a:p>
          <a:p>
            <a:pPr lvl="1"/>
            <a:endParaRPr lang="en-US" sz="12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endParaRPr lang="en-US" sz="1200" i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982B6-B600-67F0-B1B9-D2363CF0C3C9}"/>
              </a:ext>
            </a:extLst>
          </p:cNvPr>
          <p:cNvSpPr txBox="1"/>
          <p:nvPr/>
        </p:nvSpPr>
        <p:spPr>
          <a:xfrm>
            <a:off x="6458226" y="2892562"/>
            <a:ext cx="5742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12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Preprocess and Tokenize: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Convert text to lowercase.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Remove punctuation.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Tokenize and lemmatize &amp;  </a:t>
            </a:r>
            <a:r>
              <a:rPr lang="en-US" sz="1200" i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Stemming words</a:t>
            </a:r>
            <a:r>
              <a:rPr lang="en-US" sz="1200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6655BD-D6D1-1406-EB54-3FA77F5CD3C2}"/>
              </a:ext>
            </a:extLst>
          </p:cNvPr>
          <p:cNvSpPr txBox="1"/>
          <p:nvPr/>
        </p:nvSpPr>
        <p:spPr>
          <a:xfrm>
            <a:off x="6492254" y="3948617"/>
            <a:ext cx="5521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2. Define Sentiment Words: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Identify positive words (e.g., "happy," “nice") and assign a score (+1).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Identify negative words (e.g., “bad," "terrible") and assign a score (-1).</a:t>
            </a:r>
          </a:p>
          <a:p>
            <a:endParaRPr lang="en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166E1-C5C0-3D4F-296E-FCC8987E89B0}"/>
              </a:ext>
            </a:extLst>
          </p:cNvPr>
          <p:cNvSpPr txBox="1"/>
          <p:nvPr/>
        </p:nvSpPr>
        <p:spPr>
          <a:xfrm>
            <a:off x="6492254" y="4871947"/>
            <a:ext cx="4845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3. Calculate Sentiment Scores: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Count occurrences of positive and negative words.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Compute the sentiment score and normalize it to a 0-1 scale.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7848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3 - </a:t>
            </a:r>
            <a:endParaRPr lang="he-I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B0F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8582" y="2289980"/>
            <a:ext cx="4537796" cy="3922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47162" y="2289980"/>
            <a:ext cx="3306143" cy="3922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37689" y="2289980"/>
            <a:ext cx="3206851" cy="3922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ight Arrow 9"/>
          <p:cNvSpPr/>
          <p:nvPr/>
        </p:nvSpPr>
        <p:spPr>
          <a:xfrm>
            <a:off x="8144540" y="4070357"/>
            <a:ext cx="602622" cy="361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98582" y="1693730"/>
            <a:ext cx="277962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Feature Selection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644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3">
            <a:extLst>
              <a:ext uri="{FF2B5EF4-FFF2-40B4-BE49-F238E27FC236}">
                <a16:creationId xmlns:a16="http://schemas.microsoft.com/office/drawing/2014/main" id="{BEB5D5A2-75E8-42CE-A04A-72B9CBD598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7937"/>
            <a:ext cx="12192000" cy="68580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>
          <a:xfrm>
            <a:off x="1316174" y="448546"/>
            <a:ext cx="9779795" cy="7487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</a:t>
            </a:r>
            <a:r>
              <a:rPr lang="he-IL" dirty="0">
                <a:solidFill>
                  <a:schemeClr val="bg1"/>
                </a:solidFill>
              </a:rPr>
              <a:t>'</a:t>
            </a:r>
            <a:r>
              <a:rPr lang="en-US" dirty="0">
                <a:solidFill>
                  <a:schemeClr val="bg1"/>
                </a:solidFill>
              </a:rPr>
              <a:t>s the Problem?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7311713-3B68-4682-95A8-44CEA3DDCB20}"/>
              </a:ext>
            </a:extLst>
          </p:cNvPr>
          <p:cNvSpPr/>
          <p:nvPr/>
        </p:nvSpPr>
        <p:spPr>
          <a:xfrm>
            <a:off x="8625526" y="4293120"/>
            <a:ext cx="2003986" cy="1817779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F0A8498-7F24-4E76-811F-0F5701BCE077}"/>
              </a:ext>
            </a:extLst>
          </p:cNvPr>
          <p:cNvSpPr/>
          <p:nvPr/>
        </p:nvSpPr>
        <p:spPr>
          <a:xfrm>
            <a:off x="8866127" y="6126376"/>
            <a:ext cx="15465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Reviews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E5E16A-0D31-4900-A188-4D8C5D964470}"/>
              </a:ext>
            </a:extLst>
          </p:cNvPr>
          <p:cNvSpPr/>
          <p:nvPr/>
        </p:nvSpPr>
        <p:spPr>
          <a:xfrm>
            <a:off x="1350374" y="4328191"/>
            <a:ext cx="1864391" cy="1832396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A617A8-E8B3-41D6-A4AC-E1D3BDF3F5FB}"/>
              </a:ext>
            </a:extLst>
          </p:cNvPr>
          <p:cNvGrpSpPr/>
          <p:nvPr/>
        </p:nvGrpSpPr>
        <p:grpSpPr>
          <a:xfrm>
            <a:off x="1200026" y="6169936"/>
            <a:ext cx="2946918" cy="400110"/>
            <a:chOff x="1038681" y="4484081"/>
            <a:chExt cx="2946918" cy="4001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6661CB-EBB5-4397-ABD3-2360A7A92409}"/>
                </a:ext>
              </a:extLst>
            </p:cNvPr>
            <p:cNvSpPr/>
            <p:nvPr/>
          </p:nvSpPr>
          <p:spPr>
            <a:xfrm>
              <a:off x="1038681" y="4484081"/>
              <a:ext cx="2946918" cy="360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915F2D-5F67-4869-BD70-401E12951A06}"/>
                </a:ext>
              </a:extLst>
            </p:cNvPr>
            <p:cNvSpPr/>
            <p:nvPr/>
          </p:nvSpPr>
          <p:spPr>
            <a:xfrm>
              <a:off x="1508389" y="4484081"/>
              <a:ext cx="125386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Location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AC72F08-D6B7-4E11-9955-8C276A43341A}"/>
              </a:ext>
            </a:extLst>
          </p:cNvPr>
          <p:cNvSpPr/>
          <p:nvPr/>
        </p:nvSpPr>
        <p:spPr>
          <a:xfrm>
            <a:off x="4911258" y="4293120"/>
            <a:ext cx="2017775" cy="1817779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1960FF-CE7A-44F3-9FF5-C1808312EC56}"/>
              </a:ext>
            </a:extLst>
          </p:cNvPr>
          <p:cNvGrpSpPr/>
          <p:nvPr/>
        </p:nvGrpSpPr>
        <p:grpSpPr>
          <a:xfrm>
            <a:off x="4622541" y="5010465"/>
            <a:ext cx="2946918" cy="1539832"/>
            <a:chOff x="1038681" y="4484081"/>
            <a:chExt cx="2946918" cy="1539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9A7B6B-2173-48EB-B059-0D6AEC6461E3}"/>
                </a:ext>
              </a:extLst>
            </p:cNvPr>
            <p:cNvSpPr/>
            <p:nvPr/>
          </p:nvSpPr>
          <p:spPr>
            <a:xfrm>
              <a:off x="1038681" y="4484081"/>
              <a:ext cx="2946918" cy="360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B63EAA4-54D7-4AE3-9DA1-5E3D7A36DC01}"/>
                </a:ext>
              </a:extLst>
            </p:cNvPr>
            <p:cNvSpPr/>
            <p:nvPr/>
          </p:nvSpPr>
          <p:spPr>
            <a:xfrm>
              <a:off x="1183641" y="5623803"/>
              <a:ext cx="25458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Services / Facilities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429E828-0DE0-4349-840D-22E2E480A4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925" y="4844497"/>
            <a:ext cx="673902" cy="6739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297957F-F53F-4309-90AE-29600A2870D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30235"/>
            <a:ext cx="661342" cy="731264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B4E33F9-7B81-44A9-BA3F-9CDD0CCBA21A}"/>
              </a:ext>
            </a:extLst>
          </p:cNvPr>
          <p:cNvSpPr/>
          <p:nvPr/>
        </p:nvSpPr>
        <p:spPr>
          <a:xfrm>
            <a:off x="73472" y="2549205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767D7FC-9EB3-409F-A260-E0AC7A7E93FB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C032F42-9056-4BB2-8E21-357A266368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58" y="4900528"/>
            <a:ext cx="687721" cy="687721"/>
          </a:xfrm>
          <a:prstGeom prst="rect">
            <a:avLst/>
          </a:prstGeom>
        </p:spPr>
      </p:pic>
      <p:sp>
        <p:nvSpPr>
          <p:cNvPr id="2" name="AutoShape 2" descr="‪Location Icon Vector 599083 Vector Art at Vecteezy‬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7" name="AutoShape 4" descr="‪Location - Free signs icons‬‏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6" descr="‪Location Vector Icons free download in SVG, PNG Format‬‏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80" name="Picture 8" descr="‪Google Location Icon Images – Browse 2,169 Stock Photos, Vectors, and Video  | Adobe Stock‬‏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781" y="4698677"/>
            <a:ext cx="1341083" cy="89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7">
            <a:extLst>
              <a:ext uri="{FF2B5EF4-FFF2-40B4-BE49-F238E27FC236}">
                <a16:creationId xmlns:a16="http://schemas.microsoft.com/office/drawing/2014/main" id="{6AC72F08-D6B7-4E11-9955-8C276A43341A}"/>
              </a:ext>
            </a:extLst>
          </p:cNvPr>
          <p:cNvSpPr/>
          <p:nvPr/>
        </p:nvSpPr>
        <p:spPr>
          <a:xfrm>
            <a:off x="4808906" y="1353103"/>
            <a:ext cx="2017775" cy="18177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5333" y1="52889" x2="45333" y2="52889"/>
                        <a14:foregroundMark x1="46667" y1="54222" x2="46667" y2="54222"/>
                        <a14:foregroundMark x1="46667" y1="54222" x2="44444" y2="50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7683" y="1443744"/>
            <a:ext cx="1422850" cy="1422850"/>
          </a:xfrm>
          <a:prstGeom prst="rect">
            <a:avLst/>
          </a:prstGeom>
        </p:spPr>
      </p:pic>
      <p:pic>
        <p:nvPicPr>
          <p:cNvPr id="1028" name="Picture 4" descr="‪87,868 Hotel Cost Icons, Logos, Symbols - Free in SVG, PNG, GIF | IconScout‬‏">
            <a:extLst>
              <a:ext uri="{FF2B5EF4-FFF2-40B4-BE49-F238E27FC236}">
                <a16:creationId xmlns:a16="http://schemas.microsoft.com/office/drawing/2014/main" id="{B00EFC6F-EB96-4C2B-8E2C-39DDBD1E8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78222" y1="38222" x2="78222" y2="38222"/>
                        <a14:foregroundMark x1="74667" y1="64889" x2="74667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196" y="1723600"/>
            <a:ext cx="1208271" cy="110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F0A8498-7F24-4E76-811F-0F5701BCE077}"/>
              </a:ext>
            </a:extLst>
          </p:cNvPr>
          <p:cNvSpPr/>
          <p:nvPr/>
        </p:nvSpPr>
        <p:spPr>
          <a:xfrm>
            <a:off x="5438792" y="2746340"/>
            <a:ext cx="15465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Price </a:t>
            </a:r>
            <a:endParaRPr lang="en-US" sz="20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63EAA4-54D7-4AE3-9DA1-5E3D7A36DC01}"/>
              </a:ext>
            </a:extLst>
          </p:cNvPr>
          <p:cNvSpPr/>
          <p:nvPr/>
        </p:nvSpPr>
        <p:spPr>
          <a:xfrm>
            <a:off x="4683727" y="3175229"/>
            <a:ext cx="24113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Cost of Apartment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5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3 - </a:t>
            </a:r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032002" y="1899689"/>
            <a:ext cx="514326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Label encoded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13" y="2578772"/>
            <a:ext cx="6171101" cy="1181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002" y="2578772"/>
            <a:ext cx="4839375" cy="2181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426501" y="1899689"/>
            <a:ext cx="514326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One hot encoding 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010" y="4364530"/>
            <a:ext cx="4101917" cy="219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81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4 - 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602971" y="1806303"/>
            <a:ext cx="783251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Initial Model Training and Evaluation  </a:t>
            </a:r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(without hyper parameter)</a:t>
            </a:r>
            <a:endParaRPr lang="en-US" sz="16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26" y="2639807"/>
            <a:ext cx="7384805" cy="248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556" y1="44889" x2="51556" y2="44889"/>
                        <a14:foregroundMark x1="49778" y1="71556" x2="49778" y2="71556"/>
                        <a14:foregroundMark x1="49778" y1="68889" x2="49778" y2="68889"/>
                        <a14:foregroundMark x1="35111" y1="43111" x2="44444" y2="2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800" y="3004997"/>
            <a:ext cx="370342" cy="370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615" y1="51948" x2="59174" y2="48052"/>
                        <a14:foregroundMark x1="65138" y1="39827" x2="55505" y2="54978"/>
                        <a14:foregroundMark x1="70642" y1="37662" x2="55963" y2="54113"/>
                        <a14:foregroundMark x1="60550" y1="45022" x2="74312" y2="32468"/>
                        <a14:foregroundMark x1="68807" y1="33333" x2="81193" y2="23377"/>
                        <a14:foregroundMark x1="34862" y1="48052" x2="47706" y2="68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4286" y="3258585"/>
            <a:ext cx="411199" cy="43572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028536" y="2581374"/>
            <a:ext cx="1328468" cy="2602431"/>
          </a:xfrm>
          <a:prstGeom prst="roundRect">
            <a:avLst/>
          </a:prstGeom>
          <a:solidFill>
            <a:schemeClr val="accent1">
              <a:alpha val="36000"/>
            </a:schemeClr>
          </a:solidFill>
          <a:ln>
            <a:solidFill>
              <a:schemeClr val="accent1">
                <a:shade val="50000"/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C1374-77B7-AA0D-4572-4C9003143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615" y1="51948" x2="59174" y2="48052"/>
                        <a14:foregroundMark x1="65138" y1="39827" x2="55505" y2="54978"/>
                        <a14:foregroundMark x1="70642" y1="37662" x2="55963" y2="54113"/>
                        <a14:foregroundMark x1="60550" y1="45022" x2="74312" y2="32468"/>
                        <a14:foregroundMark x1="68807" y1="33333" x2="81193" y2="23377"/>
                        <a14:foregroundMark x1="34862" y1="48052" x2="47706" y2="68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41273" y="3555421"/>
            <a:ext cx="411199" cy="435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7C43D6-F8FB-8DF9-7569-4E7F3911FF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615" y1="51948" x2="59174" y2="48052"/>
                        <a14:foregroundMark x1="65138" y1="39827" x2="55505" y2="54978"/>
                        <a14:foregroundMark x1="70642" y1="37662" x2="55963" y2="54113"/>
                        <a14:foregroundMark x1="60550" y1="45022" x2="74312" y2="32468"/>
                        <a14:foregroundMark x1="68807" y1="33333" x2="81193" y2="23377"/>
                        <a14:foregroundMark x1="34862" y1="48052" x2="47706" y2="68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3719" y="3941022"/>
            <a:ext cx="411199" cy="435720"/>
          </a:xfrm>
          <a:prstGeom prst="rect">
            <a:avLst/>
          </a:prstGeom>
        </p:spPr>
      </p:pic>
      <p:pic>
        <p:nvPicPr>
          <p:cNvPr id="8" name="Picture 2" descr="Useful Datasets for Data Education in Schools - Data Education in Schools">
            <a:extLst>
              <a:ext uri="{FF2B5EF4-FFF2-40B4-BE49-F238E27FC236}">
                <a16:creationId xmlns:a16="http://schemas.microsoft.com/office/drawing/2014/main" id="{07DC35EE-7342-2EEF-6159-CD96A1616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475" y="4501118"/>
            <a:ext cx="1817883" cy="182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EA9624-EADA-7C5A-49D3-01AC5FAA5EC9}"/>
              </a:ext>
            </a:extLst>
          </p:cNvPr>
          <p:cNvSpPr txBox="1"/>
          <p:nvPr/>
        </p:nvSpPr>
        <p:spPr>
          <a:xfrm>
            <a:off x="10464280" y="4594138"/>
            <a:ext cx="1477924" cy="13564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250000"/>
              </a:lnSpc>
            </a:pPr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70% - Train</a:t>
            </a:r>
          </a:p>
          <a:p>
            <a:pPr>
              <a:lnSpc>
                <a:spcPct val="250000"/>
              </a:lnSpc>
            </a:pPr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30% - Test</a:t>
            </a:r>
            <a:endParaRPr lang="he-IL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740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4 - </a:t>
            </a:r>
            <a:endParaRPr lang="he-I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70"/>
          <a:stretch/>
        </p:blipFill>
        <p:spPr>
          <a:xfrm>
            <a:off x="837838" y="3145161"/>
            <a:ext cx="4633858" cy="2785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666874" y="1876484"/>
            <a:ext cx="621249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Comparison of Low and High Price Groups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4" y="2418814"/>
            <a:ext cx="3209697" cy="351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470812" y="1938040"/>
            <a:ext cx="5786831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Concatenate of 'Postal Code', 'Property Type', 'Beds‘ </a:t>
            </a:r>
          </a:p>
        </p:txBody>
      </p:sp>
    </p:spTree>
    <p:extLst>
      <p:ext uri="{BB962C8B-B14F-4D97-AF65-F5344CB8AC3E}">
        <p14:creationId xmlns:p14="http://schemas.microsoft.com/office/powerpoint/2010/main" val="252748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4651" y="534171"/>
            <a:ext cx="10214484" cy="748780"/>
          </a:xfrm>
        </p:spPr>
        <p:txBody>
          <a:bodyPr/>
          <a:lstStyle/>
          <a:p>
            <a:r>
              <a:rPr lang="en-US" dirty="0"/>
              <a:t>Level 4 - 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1183061" y="1968934"/>
            <a:ext cx="805193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Separate Model Development for - 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Low and High </a:t>
            </a:r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 Apartments</a:t>
            </a:r>
            <a:endParaRPr lang="en-US" sz="16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3061" y="1561558"/>
            <a:ext cx="296956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XGBoost model </a:t>
            </a:r>
            <a:endParaRPr lang="en-US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9394" y="1453889"/>
            <a:ext cx="517755" cy="5177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763" y="2639476"/>
            <a:ext cx="1877982" cy="1623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ight Arrow 9"/>
          <p:cNvSpPr/>
          <p:nvPr/>
        </p:nvSpPr>
        <p:spPr>
          <a:xfrm>
            <a:off x="4037162" y="3222294"/>
            <a:ext cx="1171864" cy="291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074" name="Picture 2" descr="Useful Datasets for Data Education in Schools - Data Education in Schools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631" y="2296677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/>
          <p:cNvSpPr/>
          <p:nvPr/>
        </p:nvSpPr>
        <p:spPr>
          <a:xfrm rot="5400000">
            <a:off x="6797160" y="4296318"/>
            <a:ext cx="706803" cy="462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4763" y="5062552"/>
            <a:ext cx="7931479" cy="1041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1424763" y="3208384"/>
            <a:ext cx="1877982" cy="390986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/>
          <p:cNvSpPr/>
          <p:nvPr/>
        </p:nvSpPr>
        <p:spPr>
          <a:xfrm>
            <a:off x="6629786" y="5071046"/>
            <a:ext cx="1041553" cy="1099808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/>
          <p:cNvSpPr txBox="1"/>
          <p:nvPr/>
        </p:nvSpPr>
        <p:spPr>
          <a:xfrm>
            <a:off x="7569705" y="2415158"/>
            <a:ext cx="1477924" cy="14969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85%</a:t>
            </a:r>
          </a:p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15%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784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3433" y="564168"/>
            <a:ext cx="10214484" cy="748780"/>
          </a:xfrm>
        </p:spPr>
        <p:txBody>
          <a:bodyPr/>
          <a:lstStyle/>
          <a:p>
            <a:r>
              <a:rPr lang="en-US" dirty="0"/>
              <a:t>Level 4 - 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1070804" y="1630485"/>
            <a:ext cx="296956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XGBoost model </a:t>
            </a:r>
            <a:endParaRPr lang="en-US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204" y="1535176"/>
            <a:ext cx="595282" cy="5952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145" y="3067623"/>
            <a:ext cx="4196652" cy="2739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88" y="3067623"/>
            <a:ext cx="6920720" cy="3463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ight Arrow 12"/>
          <p:cNvSpPr/>
          <p:nvPr/>
        </p:nvSpPr>
        <p:spPr>
          <a:xfrm rot="10800000">
            <a:off x="7080208" y="4206201"/>
            <a:ext cx="577702" cy="462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2A7DE-2E4E-F1C8-18F9-4D5239E8A48D}"/>
              </a:ext>
            </a:extLst>
          </p:cNvPr>
          <p:cNvSpPr txBox="1"/>
          <p:nvPr/>
        </p:nvSpPr>
        <p:spPr>
          <a:xfrm>
            <a:off x="1070804" y="2639636"/>
            <a:ext cx="124970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Low prices</a:t>
            </a:r>
            <a:endParaRPr lang="en-US" sz="1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5575A3-9E30-D554-E35E-0B97CC54D809}"/>
              </a:ext>
            </a:extLst>
          </p:cNvPr>
          <p:cNvSpPr txBox="1"/>
          <p:nvPr/>
        </p:nvSpPr>
        <p:spPr>
          <a:xfrm>
            <a:off x="4846298" y="2642031"/>
            <a:ext cx="124970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High prices</a:t>
            </a:r>
            <a:endParaRPr lang="en-US" sz="1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5E309D-0479-A572-9257-1EEFF3154735}"/>
              </a:ext>
            </a:extLst>
          </p:cNvPr>
          <p:cNvSpPr txBox="1"/>
          <p:nvPr/>
        </p:nvSpPr>
        <p:spPr>
          <a:xfrm>
            <a:off x="9381990" y="2685890"/>
            <a:ext cx="160806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All data</a:t>
            </a:r>
            <a:endParaRPr lang="en-US" sz="1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869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4651" y="534171"/>
            <a:ext cx="10214484" cy="748780"/>
          </a:xfrm>
        </p:spPr>
        <p:txBody>
          <a:bodyPr/>
          <a:lstStyle/>
          <a:p>
            <a:r>
              <a:rPr lang="en-US" dirty="0"/>
              <a:t>Level 4 - 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1177980" y="2267257"/>
            <a:ext cx="703436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Separate Model Development for - 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Low and High </a:t>
            </a:r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 Apartments</a:t>
            </a:r>
            <a:endParaRPr lang="en-US" sz="16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7130" y="1740973"/>
            <a:ext cx="20232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GBM model </a:t>
            </a:r>
            <a:endParaRPr lang="en-US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108" y="1606156"/>
            <a:ext cx="623215" cy="62321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5400000">
            <a:off x="5589620" y="4077339"/>
            <a:ext cx="706803" cy="462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009" y="3114379"/>
            <a:ext cx="7236626" cy="776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4845340" y="3078415"/>
            <a:ext cx="1624472" cy="812169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765" y="4704694"/>
            <a:ext cx="7351114" cy="893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5203945" y="4704694"/>
            <a:ext cx="1554105" cy="893849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33546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76" y="4725467"/>
            <a:ext cx="5270939" cy="848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4651" y="534171"/>
            <a:ext cx="10214484" cy="748780"/>
          </a:xfrm>
        </p:spPr>
        <p:txBody>
          <a:bodyPr/>
          <a:lstStyle/>
          <a:p>
            <a:r>
              <a:rPr lang="en-US" dirty="0"/>
              <a:t>Level 4 - 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1164265" y="2295752"/>
            <a:ext cx="770860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Separate </a:t>
            </a:r>
            <a:r>
              <a:rPr lang="en-US" sz="16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Model</a:t>
            </a:r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Development for - 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Low and High </a:t>
            </a:r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 Apartments</a:t>
            </a:r>
            <a:endParaRPr lang="en-US" sz="16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1437" y="1717289"/>
            <a:ext cx="380954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Random Forest model </a:t>
            </a:r>
            <a:endParaRPr lang="en-US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5291" y="1662614"/>
            <a:ext cx="473721" cy="473721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5400000">
            <a:off x="5259886" y="4095567"/>
            <a:ext cx="642165" cy="322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/>
          <p:cNvSpPr/>
          <p:nvPr/>
        </p:nvSpPr>
        <p:spPr>
          <a:xfrm>
            <a:off x="5158596" y="4634952"/>
            <a:ext cx="1009291" cy="939404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977" y="3018617"/>
            <a:ext cx="5270940" cy="814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4692770" y="2973593"/>
            <a:ext cx="1148416" cy="9048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8133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1785" y="480773"/>
            <a:ext cx="10214484" cy="748780"/>
          </a:xfrm>
        </p:spPr>
        <p:txBody>
          <a:bodyPr/>
          <a:lstStyle/>
          <a:p>
            <a:r>
              <a:rPr lang="en-US" sz="2400" dirty="0"/>
              <a:t>Model </a:t>
            </a:r>
            <a:r>
              <a:rPr lang="en-US" sz="2800" dirty="0"/>
              <a:t>Comparison</a:t>
            </a:r>
            <a:r>
              <a:rPr lang="en-US" sz="2400" dirty="0"/>
              <a:t>: XGBoost vs. Random Forest</a:t>
            </a:r>
            <a:endParaRPr lang="he-IL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107760" y="1720790"/>
            <a:ext cx="380954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Random Forest model </a:t>
            </a:r>
            <a:endParaRPr lang="en-US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27713" y="1720790"/>
            <a:ext cx="256673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XGBoost model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81438" y="4653686"/>
            <a:ext cx="10984872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Low Prices: </a:t>
            </a:r>
            <a:r>
              <a:rPr lang="en-US" sz="1600" b="1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XGBoost has a slightly higher R² score, showing a bit better overall fit, but RMSE and MAE are quite similar between XGBoost and Random Forest.</a:t>
            </a:r>
          </a:p>
          <a:p>
            <a:endParaRPr lang="en-US" sz="1600" b="1" dirty="0">
              <a:solidFill>
                <a:schemeClr val="accent3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High Prices: </a:t>
            </a:r>
            <a:r>
              <a:rPr lang="en-US" sz="1600" b="1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Random Forest does better with lower RMSE and MAE, and a higher R² score, meaning it handles the variability in high-priced listings better than XGBoost.</a:t>
            </a:r>
            <a:endParaRPr lang="en-US" sz="1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84" y="2332003"/>
            <a:ext cx="4721493" cy="760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477" y="2332003"/>
            <a:ext cx="6026870" cy="760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1081437" y="3989843"/>
            <a:ext cx="256673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Summery</a:t>
            </a:r>
            <a:endParaRPr lang="en-US" sz="2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706" y="3858515"/>
            <a:ext cx="673731" cy="67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07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3095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76EEE-078C-4672-9934-819CCC559B34}"/>
              </a:ext>
            </a:extLst>
          </p:cNvPr>
          <p:cNvGrpSpPr/>
          <p:nvPr/>
        </p:nvGrpSpPr>
        <p:grpSpPr>
          <a:xfrm>
            <a:off x="1650816" y="1868845"/>
            <a:ext cx="5420968" cy="3142506"/>
            <a:chOff x="3250910" y="1807628"/>
            <a:chExt cx="5391892" cy="31425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7BFEEA-CE32-40A0-9702-F05A8C1F2DB5}"/>
                </a:ext>
              </a:extLst>
            </p:cNvPr>
            <p:cNvSpPr/>
            <p:nvPr/>
          </p:nvSpPr>
          <p:spPr>
            <a:xfrm>
              <a:off x="3250913" y="1807628"/>
              <a:ext cx="41161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b="1" i="1" dirty="0">
                  <a:solidFill>
                    <a:schemeClr val="accent1"/>
                  </a:solidFill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Cost-Saving for Renters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F7EC8-D4D5-4828-B99B-358B66C24A4B}"/>
                </a:ext>
              </a:extLst>
            </p:cNvPr>
            <p:cNvSpPr/>
            <p:nvPr/>
          </p:nvSpPr>
          <p:spPr>
            <a:xfrm>
              <a:off x="3250910" y="2683846"/>
              <a:ext cx="4716858" cy="342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b="1" i="1" dirty="0">
                  <a:solidFill>
                    <a:schemeClr val="accent1"/>
                  </a:solidFill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Enhance Host Pricing Strategies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7CC96DF-AAA3-4267-B6A7-1F9D9F9DE90E}"/>
                </a:ext>
              </a:extLst>
            </p:cNvPr>
            <p:cNvGrpSpPr/>
            <p:nvPr/>
          </p:nvGrpSpPr>
          <p:grpSpPr>
            <a:xfrm>
              <a:off x="3250910" y="3434465"/>
              <a:ext cx="5391892" cy="1515669"/>
              <a:chOff x="3130445" y="2299901"/>
              <a:chExt cx="5391892" cy="1515669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1C0CA4A-1429-46C8-A1BC-796939074BBA}"/>
                  </a:ext>
                </a:extLst>
              </p:cNvPr>
              <p:cNvSpPr/>
              <p:nvPr/>
            </p:nvSpPr>
            <p:spPr>
              <a:xfrm>
                <a:off x="3130445" y="2299901"/>
                <a:ext cx="446530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000" b="1" i="1" dirty="0">
                    <a:solidFill>
                      <a:schemeClr val="accent1"/>
                    </a:solidFill>
                    <a:latin typeface="Segoe UI Light" panose="020B0502040204020203" pitchFamily="34" charset="0"/>
                    <a:ea typeface="+mj-ea"/>
                    <a:cs typeface="Segoe UI Light" panose="020B0502040204020203" pitchFamily="34" charset="0"/>
                  </a:rPr>
                  <a:t>Accurate Predictions with Minimal Error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EDE6C97-7ED5-4EAB-8049-807B5287F060}"/>
                  </a:ext>
                </a:extLst>
              </p:cNvPr>
              <p:cNvSpPr/>
              <p:nvPr/>
            </p:nvSpPr>
            <p:spPr>
              <a:xfrm>
                <a:off x="8338597" y="3446238"/>
                <a:ext cx="1837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6D8817F-2FAF-4CD2-863B-902F5878CF85}"/>
              </a:ext>
            </a:extLst>
          </p:cNvPr>
          <p:cNvSpPr/>
          <p:nvPr/>
        </p:nvSpPr>
        <p:spPr>
          <a:xfrm>
            <a:off x="4485736" y="349955"/>
            <a:ext cx="40041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ircular (Headings)"/>
              </a:rPr>
              <a:t>Targets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FAC777-3ED1-3AF0-70FE-840EB4E83E8E}"/>
              </a:ext>
            </a:extLst>
          </p:cNvPr>
          <p:cNvSpPr/>
          <p:nvPr/>
        </p:nvSpPr>
        <p:spPr>
          <a:xfrm>
            <a:off x="1632459" y="4155158"/>
            <a:ext cx="8752638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Optimizing Property Management Solutions- etc. </a:t>
            </a:r>
            <a:r>
              <a:rPr lang="en-US" sz="1600" b="1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Yad2, Booking.com, Zillow</a:t>
            </a:r>
            <a:endParaRPr lang="en-US" sz="2000" b="1" i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2" y="1668598"/>
            <a:ext cx="679987" cy="6799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71" y="2525489"/>
            <a:ext cx="679987" cy="6799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29" y="3314710"/>
            <a:ext cx="679987" cy="6799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69" y="4063501"/>
            <a:ext cx="679987" cy="67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2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0 – 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6" y="2592552"/>
            <a:ext cx="6629885" cy="3231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401" y="2592552"/>
            <a:ext cx="5374331" cy="3231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21367" y="1882659"/>
            <a:ext cx="42797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Show Data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07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1 – Data Preparation</a:t>
            </a:r>
            <a:endParaRPr lang="he-IL" dirty="0"/>
          </a:p>
        </p:txBody>
      </p:sp>
      <p:pic>
        <p:nvPicPr>
          <p:cNvPr id="4098" name="Picture 2" descr="My Experience from 3 years of Kaggle | by Vishnu U | 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723" y="4905410"/>
            <a:ext cx="964595" cy="64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072" y="5606650"/>
            <a:ext cx="354841" cy="3548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15475" y="5508590"/>
            <a:ext cx="2776525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hlinkClick r:id="rId4"/>
              </a:rPr>
              <a:t>Kaggle Airbnb dataset</a:t>
            </a:r>
            <a:endParaRPr lang="en-US" sz="2000" b="1" i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r>
              <a:rPr lang="he-IL" sz="2800" b="1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 </a:t>
            </a:r>
            <a:endParaRPr lang="en-US" sz="2800" b="1" i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endParaRPr lang="he-I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67" y="2416599"/>
            <a:ext cx="5892591" cy="3091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74699" y1="75862" x2="87149" y2="896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3377" y="5081997"/>
            <a:ext cx="1374829" cy="11208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1367" y="1882659"/>
            <a:ext cx="42797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Cleaning data – </a:t>
            </a:r>
            <a:r>
              <a:rPr lang="en-US" sz="16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remove punctuation 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03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13" y="920806"/>
            <a:ext cx="3530264" cy="539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9355"/>
          <a:stretch/>
        </p:blipFill>
        <p:spPr>
          <a:xfrm>
            <a:off x="471341" y="2505216"/>
            <a:ext cx="6872140" cy="228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82388" y="1744745"/>
            <a:ext cx="42797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Info and </a:t>
            </a:r>
            <a:r>
              <a:rPr lang="en-US" sz="20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Describe 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data frame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2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677" y="2144855"/>
            <a:ext cx="7491106" cy="4453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82388" y="1744745"/>
            <a:ext cx="710988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it-IT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Numeric Column Distribution </a:t>
            </a:r>
            <a:r>
              <a:rPr lang="it-IT" sz="20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via </a:t>
            </a:r>
            <a:r>
              <a:rPr lang="it-IT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Box Plot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55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10" y="4171513"/>
            <a:ext cx="3383386" cy="2257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805" y="2042054"/>
            <a:ext cx="3191320" cy="184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301" y="4171513"/>
            <a:ext cx="3391984" cy="2257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10" y="2074185"/>
            <a:ext cx="3383386" cy="1895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4301" y="2042054"/>
            <a:ext cx="3276774" cy="1960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611" y="4127230"/>
            <a:ext cx="3346514" cy="2301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593480" y="1550785"/>
            <a:ext cx="559992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Category Count Distribution via Bar Plot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4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82046" y="1743958"/>
            <a:ext cx="3610466" cy="3433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82046" y="5484528"/>
            <a:ext cx="3610466" cy="680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724" y="1743958"/>
            <a:ext cx="6146276" cy="435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952512" y="1295196"/>
            <a:ext cx="42797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Convert type of Host since column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82046" y="1343848"/>
            <a:ext cx="313494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Check similarity columns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52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irbn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A5F"/>
      </a:accent1>
      <a:accent2>
        <a:srgbClr val="00A69A"/>
      </a:accent2>
      <a:accent3>
        <a:srgbClr val="FB642C"/>
      </a:accent3>
      <a:accent4>
        <a:srgbClr val="484848"/>
      </a:accent4>
      <a:accent5>
        <a:srgbClr val="767676"/>
      </a:accent5>
      <a:accent6>
        <a:srgbClr val="ADB9CA"/>
      </a:accent6>
      <a:hlink>
        <a:srgbClr val="FF5A60"/>
      </a:hlink>
      <a:folHlink>
        <a:srgbClr val="D93D04"/>
      </a:folHlink>
    </a:clrScheme>
    <a:fontScheme name="Custom 40">
      <a:majorFont>
        <a:latin typeface="Circular"/>
        <a:ea typeface=""/>
        <a:cs typeface=""/>
      </a:majorFont>
      <a:minorFont>
        <a:latin typeface="Airbnb Cerea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מסמך" ma:contentTypeID="0x0101005297D428764F0A4D84876C29A2833DE1" ma:contentTypeVersion="5" ma:contentTypeDescription="צור מסמך חדש." ma:contentTypeScope="" ma:versionID="2e49bb8d3eb0eccefda0a15103e370c9">
  <xsd:schema xmlns:xsd="http://www.w3.org/2001/XMLSchema" xmlns:xs="http://www.w3.org/2001/XMLSchema" xmlns:p="http://schemas.microsoft.com/office/2006/metadata/properties" xmlns:ns3="0aa98c9f-1c4d-4120-a48c-b31f6139918e" targetNamespace="http://schemas.microsoft.com/office/2006/metadata/properties" ma:root="true" ma:fieldsID="1e25534fbd57bfc13dedbe2f4f195f90" ns3:_="">
    <xsd:import namespace="0aa98c9f-1c4d-4120-a48c-b31f6139918e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a98c9f-1c4d-4120-a48c-b31f6139918e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סוג תוכן"/>
        <xsd:element ref="dc:title" minOccurs="0" maxOccurs="1" ma:index="4" ma:displayName="כותרת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1D6F490-2CBC-467E-A03B-C4531FAC08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EA2366-ADB3-40A5-9463-F9A55355FD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a98c9f-1c4d-4120-a48c-b31f613991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43AE6E-1951-4BFD-9F26-3E0BD1ADE861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0aa98c9f-1c4d-4120-a48c-b31f6139918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2145</TotalTime>
  <Words>529</Words>
  <Application>Microsoft Office PowerPoint</Application>
  <PresentationFormat>Widescreen</PresentationFormat>
  <Paragraphs>109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Airbnb Cereal Light</vt:lpstr>
      <vt:lpstr>Arial</vt:lpstr>
      <vt:lpstr>Calibri</vt:lpstr>
      <vt:lpstr>Circular</vt:lpstr>
      <vt:lpstr>Circular (Headings)</vt:lpstr>
      <vt:lpstr>Segoe UI Light</vt:lpstr>
      <vt:lpstr>Office Theme</vt:lpstr>
      <vt:lpstr>  Price prediction -using Machine Learning </vt:lpstr>
      <vt:lpstr>What's the Problem?</vt:lpstr>
      <vt:lpstr>PowerPoint Presentation</vt:lpstr>
      <vt:lpstr>Level 0 – </vt:lpstr>
      <vt:lpstr>Level 1 – Data Preparation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3 –  </vt:lpstr>
      <vt:lpstr>Level 3 – EDA </vt:lpstr>
      <vt:lpstr>Level 3 - </vt:lpstr>
      <vt:lpstr>Level 3 - </vt:lpstr>
      <vt:lpstr>Level 4 - </vt:lpstr>
      <vt:lpstr>Level 4 - </vt:lpstr>
      <vt:lpstr>Level 4 - </vt:lpstr>
      <vt:lpstr>Level 4 - </vt:lpstr>
      <vt:lpstr>Level 4 - </vt:lpstr>
      <vt:lpstr>Level 4 - </vt:lpstr>
      <vt:lpstr>Model Comparison: XGBoost vs. Random Forest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AirBed&amp;Breakfast</dc:title>
  <dc:creator>The Creative Next</dc:creator>
  <cp:lastModifiedBy>מיכאל</cp:lastModifiedBy>
  <cp:revision>85</cp:revision>
  <dcterms:created xsi:type="dcterms:W3CDTF">2021-02-20T13:18:17Z</dcterms:created>
  <dcterms:modified xsi:type="dcterms:W3CDTF">2024-09-01T10:04:27Z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0x0101005297D428764F0A4D84876C29A2833DE1</vt:lpwstr>
  </property>
</Properties>
</file>